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Source Code Pro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  <p:embeddedFont>
      <p:font typeface="Merriweather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55C237-6B27-49C6-8C4B-567898AA531E}">
  <a:tblStyle styleId="{7755C237-6B27-49C6-8C4B-567898AA5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erriweather-bold.fntdata"/><Relationship Id="rId61" Type="http://schemas.openxmlformats.org/officeDocument/2006/relationships/font" Target="fonts/Merriweather-regular.fntdata"/><Relationship Id="rId20" Type="http://schemas.openxmlformats.org/officeDocument/2006/relationships/slide" Target="slides/slide13.xml"/><Relationship Id="rId64" Type="http://schemas.openxmlformats.org/officeDocument/2006/relationships/font" Target="fonts/Merriweather-boldItalic.fntdata"/><Relationship Id="rId63" Type="http://schemas.openxmlformats.org/officeDocument/2006/relationships/font" Target="fonts/Merriweather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SourceCodePr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4.xml"/><Relationship Id="rId55" Type="http://schemas.openxmlformats.org/officeDocument/2006/relationships/font" Target="fonts/SourceCodePro-italic.fntdata"/><Relationship Id="rId10" Type="http://schemas.openxmlformats.org/officeDocument/2006/relationships/slide" Target="slides/slide3.xml"/><Relationship Id="rId54" Type="http://schemas.openxmlformats.org/officeDocument/2006/relationships/font" Target="fonts/SourceCodePro-bold.fntdata"/><Relationship Id="rId13" Type="http://schemas.openxmlformats.org/officeDocument/2006/relationships/slide" Target="slides/slide6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5.xml"/><Relationship Id="rId56" Type="http://schemas.openxmlformats.org/officeDocument/2006/relationships/font" Target="fonts/SourceCodePro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7.xml"/><Relationship Id="rId58" Type="http://schemas.openxmlformats.org/officeDocument/2006/relationships/font" Target="fonts/RobotoMon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371d7663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371d7663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371d7663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371d7663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love of Stalman don’t hard code your file paths either.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30af760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30af760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371d7663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371d7663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371d7663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371d7663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371d7663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371d7663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371d7663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371d7663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371d7663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371d7663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371d7663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371d7663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371d7663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371d7663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371d766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371d766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371d7663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371d7663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371d7663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371d7663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371d76630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371d7663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371d7663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371d7663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71d7663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71d7663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371d7663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371d766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371d7663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371d7663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371d7663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371d7663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371d7663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371d7663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371d76630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371d76630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371d766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371d766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371d7663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371d7663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371d76630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371d76630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371d76630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371d76630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371d76630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371d76630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371d76630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371d76630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371d76630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371d76630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371d76630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371d76630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371d76630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371d76630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371d76630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371d76630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71d76630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71d76630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371d766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371d766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371d7663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371d7663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371d7663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371d7663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371d7663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371d766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371d7663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371d7663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371d7663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371d7663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71d7663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71d7663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371d7663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371d7663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5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/>
          <p:nvPr/>
        </p:nvSpPr>
        <p:spPr>
          <a:xfrm>
            <a:off x="2145713" y="2967150"/>
            <a:ext cx="90000" cy="90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26"/>
          <p:cNvCxnSpPr>
            <a:stCxn id="115" idx="6"/>
            <a:endCxn id="117" idx="2"/>
          </p:cNvCxnSpPr>
          <p:nvPr/>
        </p:nvCxnSpPr>
        <p:spPr>
          <a:xfrm>
            <a:off x="2235713" y="3012150"/>
            <a:ext cx="4672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6"/>
          <p:cNvSpPr/>
          <p:nvPr/>
        </p:nvSpPr>
        <p:spPr>
          <a:xfrm>
            <a:off x="6908488" y="2967150"/>
            <a:ext cx="90000" cy="90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6"/>
          <p:cNvSpPr txBox="1"/>
          <p:nvPr>
            <p:ph type="title"/>
          </p:nvPr>
        </p:nvSpPr>
        <p:spPr>
          <a:xfrm>
            <a:off x="1268800" y="1629150"/>
            <a:ext cx="6606600" cy="1160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7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007350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93C47D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log.ploeh.dk/2010/02/03/ServiceLocatorisanAnti-Patter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tutorialspoint.com/design_pattern/bridge_pattern.htm" TargetMode="External"/><Relationship Id="rId4" Type="http://schemas.openxmlformats.org/officeDocument/2006/relationships/hyperlink" Target="https://alumni.media.mit.edu/~jorkin/goap.html" TargetMode="External"/><Relationship Id="rId5" Type="http://schemas.openxmlformats.org/officeDocument/2006/relationships/hyperlink" Target="https://web.archive.org/web/20140402204854/http://www.altdevblogaday.com/2011/02/24/introduction-to-behavior-tree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of the Design Patterns That </a:t>
            </a:r>
            <a:r>
              <a:rPr i="1" lang="en"/>
              <a:t>I </a:t>
            </a:r>
            <a:r>
              <a:rPr lang="en"/>
              <a:t>am presenting</a:t>
            </a:r>
            <a:endParaRPr/>
          </a:p>
        </p:txBody>
      </p:sp>
      <p:sp>
        <p:nvSpPr>
          <p:cNvPr id="131" name="Google Shape;13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0" y="0"/>
            <a:ext cx="4256400" cy="13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on the theme 02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0" y="1713350"/>
            <a:ext cx="44718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Problem: How do we initialize this service?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Option 01: Singleton - initialize itself</a:t>
            </a:r>
            <a:br>
              <a:rPr lang="en" sz="1500"/>
            </a:br>
            <a:r>
              <a:rPr b="1" lang="en" sz="1500"/>
              <a:t>Option 02: Static Service Locator*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Better! Now we control implementation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Needs an initialization call</a:t>
            </a:r>
            <a:endParaRPr sz="1500"/>
          </a:p>
        </p:txBody>
      </p:sp>
      <p:sp>
        <p:nvSpPr>
          <p:cNvPr id="216" name="Google Shape;216;p37"/>
          <p:cNvSpPr txBox="1"/>
          <p:nvPr>
            <p:ph idx="2" type="body"/>
          </p:nvPr>
        </p:nvSpPr>
        <p:spPr>
          <a:xfrm>
            <a:off x="3896200" y="0"/>
            <a:ext cx="5247900" cy="3844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abstract public class Logger {</a:t>
            </a:r>
            <a:b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Logger instance;</a:t>
            </a:r>
            <a:b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void LogError (string text);</a:t>
            </a:r>
            <a:endParaRPr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b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 u="sng">
                <a:solidFill>
                  <a:srgbClr val="00FF00"/>
                </a:solidFill>
              </a:rPr>
              <a:t>Initialization Code:</a:t>
            </a:r>
            <a:endParaRPr sz="1300" u="sng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Logger.instance = new TextFileLogger(“C:\log.txt”);</a:t>
            </a:r>
            <a:endParaRPr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//For the love of stroustroup don't hardcode</a:t>
            </a:r>
            <a:endParaRPr sz="12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//your filepaths!</a:t>
            </a:r>
            <a:b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 u="sng">
                <a:solidFill>
                  <a:srgbClr val="00FF00"/>
                </a:solidFill>
              </a:rPr>
              <a:t>Game Code:</a:t>
            </a:r>
            <a:endParaRPr sz="1300" u="sng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Logger.instance.LogError(“blah”);</a:t>
            </a:r>
            <a:endParaRPr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p37"/>
          <p:cNvSpPr/>
          <p:nvPr/>
        </p:nvSpPr>
        <p:spPr>
          <a:xfrm>
            <a:off x="342900" y="4581525"/>
            <a:ext cx="8458200" cy="4668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*Or maybe this is an anti-pattern: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https://blog.ploeh.dk/2010/02/03/ServiceLocatorisanAnti-Pattern/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0" y="282925"/>
            <a:ext cx="4585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on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 03</a:t>
            </a:r>
            <a:endParaRPr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0" y="17004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Problem: How do we initialize this service?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Option 01: Singleton - initialize itself</a:t>
            </a:r>
            <a:br>
              <a:rPr lang="en" sz="1500"/>
            </a:br>
            <a:r>
              <a:rPr lang="en" sz="1500"/>
              <a:t>Option 02: Static Service Locator</a:t>
            </a:r>
            <a:br>
              <a:rPr b="1" lang="en" sz="1500"/>
            </a:br>
            <a:r>
              <a:rPr b="1" lang="en" sz="1500"/>
              <a:t>Option 03: “God object” service locator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Groups entire families of services</a:t>
            </a:r>
            <a:endParaRPr sz="1500"/>
          </a:p>
        </p:txBody>
      </p:sp>
      <p:sp>
        <p:nvSpPr>
          <p:cNvPr id="224" name="Google Shape;224;p38"/>
          <p:cNvSpPr txBox="1"/>
          <p:nvPr>
            <p:ph idx="2" type="body"/>
          </p:nvPr>
        </p:nvSpPr>
        <p:spPr>
          <a:xfrm>
            <a:off x="3754750" y="84375"/>
            <a:ext cx="5302800" cy="4545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public class Services {</a:t>
            </a:r>
            <a:b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Logger logger;</a:t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InitializeServices() {</a:t>
            </a:r>
            <a:b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    Logger = new TextFileLogger(...);</a:t>
            </a:r>
            <a:b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InitializeServicesDebug() {</a:t>
            </a:r>
            <a:b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    Logger = new ErrorDialogLogger();</a:t>
            </a:r>
            <a:b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b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 u="sng">
                <a:solidFill>
                  <a:srgbClr val="00FF00"/>
                </a:solidFill>
              </a:rPr>
              <a:t>Initialization Code:</a:t>
            </a:r>
            <a:endParaRPr b="1" sz="1300" u="sng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ServiceLocator.InitializeServices();</a:t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 u="sng">
                <a:solidFill>
                  <a:srgbClr val="00FF00"/>
                </a:solidFill>
              </a:rPr>
              <a:t>Game Code:</a:t>
            </a:r>
            <a:endParaRPr b="1" sz="1300" u="sng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Services.logger.LogError(“blah”);</a:t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punchline</a:t>
            </a:r>
            <a:endParaRPr/>
          </a:p>
        </p:txBody>
      </p:sp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'bridge' pattern to decouple services from the game code</a:t>
            </a:r>
            <a:endParaRPr/>
          </a:p>
        </p:txBody>
      </p:sp>
      <p:sp>
        <p:nvSpPr>
          <p:cNvPr id="231" name="Google Shape;231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Essentially we don't want game code to be concerned with meta stuff or maintenance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Our game engines handle a LOT of this for us.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Finite State Machines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the Bug</a:t>
            </a:r>
            <a:endParaRPr/>
          </a:p>
        </p:txBody>
      </p:sp>
      <p:sp>
        <p:nvSpPr>
          <p:cNvPr id="242" name="Google Shape;242;p4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issue here?</a:t>
            </a:r>
            <a:endParaRPr/>
          </a:p>
        </p:txBody>
      </p:sp>
      <p:sp>
        <p:nvSpPr>
          <p:cNvPr id="243" name="Google Shape;243;p41"/>
          <p:cNvSpPr txBox="1"/>
          <p:nvPr>
            <p:ph idx="2" type="body"/>
          </p:nvPr>
        </p:nvSpPr>
        <p:spPr>
          <a:xfrm>
            <a:off x="4939500" y="724200"/>
            <a:ext cx="4045200" cy="3695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99AA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Heroine::handleInput(Input input)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2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(input == PRESS_B)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yVelocity_ = JUMP_VELOCITY;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setGraphics(IMAGE_JUMP);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444444"/>
              </a:solidFill>
              <a:highlight>
                <a:srgbClr val="F8FBF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152" y="0"/>
            <a:ext cx="49338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0" y="0"/>
            <a:ext cx="3934800" cy="17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write an IF to check for this...</a:t>
            </a:r>
            <a:endParaRPr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124700" y="1723200"/>
            <a:ext cx="3000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an 'isJumping_' flag and we get:</a:t>
            </a: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427" y="0"/>
            <a:ext cx="49338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0" y="4616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the Bug</a:t>
            </a:r>
            <a:endParaRPr/>
          </a:p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0" y="2007942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want to duck...</a:t>
            </a:r>
            <a:endParaRPr/>
          </a:p>
        </p:txBody>
      </p:sp>
      <p:sp>
        <p:nvSpPr>
          <p:cNvPr id="258" name="Google Shape;258;p43"/>
          <p:cNvSpPr txBox="1"/>
          <p:nvPr>
            <p:ph idx="2" type="body"/>
          </p:nvPr>
        </p:nvSpPr>
        <p:spPr>
          <a:xfrm>
            <a:off x="4769450" y="270025"/>
            <a:ext cx="4215300" cy="45873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99AA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Heroine::handleInput(Input input)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2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(input == PRESS_B)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 sz="1200">
                <a:solidFill>
                  <a:srgbClr val="999999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// Jump if not jumping...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2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(input == PRESS_DOWN)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 sz="12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(!isJumping_)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{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setGraphics(IMAGE_DUCK);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2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(input == RELEASE_DOWN)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{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setGraphics(IMAGE_STAND);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b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rgbClr val="444444"/>
              </a:solidFill>
              <a:highlight>
                <a:srgbClr val="F8FBF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99AA"/>
              </a:solidFill>
              <a:highlight>
                <a:srgbClr val="F8FBF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801" y="1"/>
            <a:ext cx="5456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56725" y="131150"/>
            <a:ext cx="4415100" cy="14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write an IF to check for this...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332075" y="2353200"/>
            <a:ext cx="39999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an 'isDucking_' flag and we get:</a:t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61" y="0"/>
            <a:ext cx="3846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new</a:t>
            </a:r>
            <a:endParaRPr/>
          </a:p>
        </p:txBody>
      </p:sp>
      <p:sp>
        <p:nvSpPr>
          <p:cNvPr id="272" name="Google Shape;272;p4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5"/>
          <p:cNvSpPr txBox="1"/>
          <p:nvPr>
            <p:ph idx="2" type="body"/>
          </p:nvPr>
        </p:nvSpPr>
        <p:spPr>
          <a:xfrm>
            <a:off x="4939500" y="822950"/>
            <a:ext cx="3837000" cy="3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Now suppose we want to add in a dive attack.</a:t>
            </a:r>
            <a:endParaRPr b="1"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/>
              <a:t>Press down on the D-pad while airborn to perform a dive attack… </a:t>
            </a:r>
            <a:endParaRPr b="1" sz="2200"/>
          </a:p>
        </p:txBody>
      </p:sp>
      <p:pic>
        <p:nvPicPr>
          <p:cNvPr descr="The Beheaded - Official Dead Cells Wiki"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0075" y="3104750"/>
            <a:ext cx="1933450" cy="20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5"/>
          <p:cNvSpPr/>
          <p:nvPr/>
        </p:nvSpPr>
        <p:spPr>
          <a:xfrm>
            <a:off x="1734325" y="2626250"/>
            <a:ext cx="1933500" cy="703800"/>
          </a:xfrm>
          <a:prstGeom prst="wedgeEllipseCallout">
            <a:avLst>
              <a:gd fmla="val -47949" name="adj1"/>
              <a:gd fmla="val 950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That's my jam!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49" y="1137476"/>
            <a:ext cx="4181876" cy="28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6900"/>
            <a:ext cx="4551275" cy="4525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460950" y="6175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05: Modularity</a:t>
            </a:r>
            <a:br>
              <a:rPr lang="en"/>
            </a:br>
            <a:r>
              <a:rPr lang="en"/>
              <a:t>Part 1: Bridge Pattern</a:t>
            </a:r>
            <a:endParaRPr/>
          </a:p>
        </p:txBody>
      </p:sp>
      <p:sp>
        <p:nvSpPr>
          <p:cNvPr id="137" name="Google Shape;137;p29"/>
          <p:cNvSpPr txBox="1"/>
          <p:nvPr/>
        </p:nvSpPr>
        <p:spPr>
          <a:xfrm>
            <a:off x="630075" y="1998350"/>
            <a:ext cx="80109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Essentially make an API that seperates system calls from game code.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diagram: standing, jumping, ducking, and a dive attack?</a:t>
            </a:r>
            <a:endParaRPr/>
          </a:p>
        </p:txBody>
      </p:sp>
      <p:sp>
        <p:nvSpPr>
          <p:cNvPr id="287" name="Google Shape;287;p47"/>
          <p:cNvSpPr txBox="1"/>
          <p:nvPr/>
        </p:nvSpPr>
        <p:spPr>
          <a:xfrm>
            <a:off x="6197275" y="675075"/>
            <a:ext cx="2946600" cy="1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standing, jumping, ducking, and diving. When she can respond to a button press in one of those states, you draw an arrow from that box, label it with that button, and connect it to the state she changes to.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FSM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226075" y="1465800"/>
            <a:ext cx="29535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Finite STATE machine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Turing machines and others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Fixed set of states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Can only be in one state at a time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Inputs or events transition from one state to the next state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A flowchart containing boxes for Standing, Jumping, Diving, and Ducking. Arrows for button presses and releases connect some of the boxes."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025" y="711900"/>
            <a:ext cx="5799976" cy="37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 &amp;&amp; switch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might not seem like a huge change, HOWEVER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now only have a single field for mutable state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also combined all of our states into discrete parts.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However this isn't 100% perfect. If it gets much more complicated we need something else.</a:t>
            </a:r>
            <a:endParaRPr/>
          </a:p>
        </p:txBody>
      </p:sp>
      <p:sp>
        <p:nvSpPr>
          <p:cNvPr id="301" name="Google Shape;301;p49"/>
          <p:cNvSpPr txBox="1"/>
          <p:nvPr/>
        </p:nvSpPr>
        <p:spPr>
          <a:xfrm>
            <a:off x="3453050" y="176300"/>
            <a:ext cx="1812600" cy="149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enum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State {    </a:t>
            </a:r>
            <a:endParaRPr sz="1000">
              <a:solidFill>
                <a:srgbClr val="444444"/>
              </a:solidFill>
              <a:highlight>
                <a:srgbClr val="F8FBF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STATE_STANDING,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STATE_JUMPING,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STATE_DUCKING,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STATE_DIVING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};</a:t>
            </a:r>
            <a:endParaRPr sz="1000">
              <a:solidFill>
                <a:srgbClr val="444444"/>
              </a:solidFill>
              <a:highlight>
                <a:srgbClr val="F8FBF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75" y="107588"/>
            <a:ext cx="2257350" cy="16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50" y="0"/>
            <a:ext cx="3711200" cy="491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Pattern</a:t>
            </a:r>
            <a:endParaRPr/>
          </a:p>
        </p:txBody>
      </p:sp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304725" y="1829075"/>
            <a:ext cx="4267200" cy="27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Encapsulate functionality in interchangeable objects that share the same interface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Switch objects at runtime, to make it look like system’s behaviour changes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Either a single “currently active” state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Or maybe a stack of states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This pattern shows up </a:t>
            </a:r>
            <a:r>
              <a:rPr b="1" lang="en" sz="1500" u="sng"/>
              <a:t>everywhere</a:t>
            </a:r>
            <a:endParaRPr b="1" sz="1500" u="sng"/>
          </a:p>
        </p:txBody>
      </p:sp>
      <p:sp>
        <p:nvSpPr>
          <p:cNvPr id="310" name="Google Shape;310;p50"/>
          <p:cNvSpPr txBox="1"/>
          <p:nvPr>
            <p:ph idx="2" type="body"/>
          </p:nvPr>
        </p:nvSpPr>
        <p:spPr>
          <a:xfrm>
            <a:off x="4694100" y="1919075"/>
            <a:ext cx="3999900" cy="1589400"/>
          </a:xfrm>
          <a:prstGeom prst="rect">
            <a:avLst/>
          </a:prstGeom>
          <a:solidFill>
            <a:srgbClr val="D9EAD3"/>
          </a:solidFill>
          <a:effectLst>
            <a:outerShdw blurRad="57150" rotWithShape="0" algn="bl" dir="2640000" dist="142875">
              <a:srgbClr val="6AA84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If you’re doing a lot of ‘if-then’ checks based on game state, this is the pattern for you!</a:t>
            </a:r>
            <a:endParaRPr b="1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360750" y="384900"/>
            <a:ext cx="8422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u="sng"/>
              <a:t>State</a:t>
            </a:r>
            <a:endParaRPr sz="35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Allow an object to alter its behaviour when its internal state changes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object will appear to change its class.</a:t>
            </a:r>
            <a:endParaRPr sz="3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Pattern: Input Handlers</a:t>
            </a:r>
            <a:endParaRPr/>
          </a:p>
        </p:txBody>
      </p:sp>
      <p:sp>
        <p:nvSpPr>
          <p:cNvPr id="321" name="Google Shape;321;p52"/>
          <p:cNvSpPr/>
          <p:nvPr/>
        </p:nvSpPr>
        <p:spPr>
          <a:xfrm>
            <a:off x="3675450" y="829125"/>
            <a:ext cx="1640700" cy="6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IInputHandler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322" name="Google Shape;322;p52"/>
          <p:cNvSpPr/>
          <p:nvPr/>
        </p:nvSpPr>
        <p:spPr>
          <a:xfrm>
            <a:off x="730750" y="2111700"/>
            <a:ext cx="1640700" cy="6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Walking Handler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323" name="Google Shape;323;p52"/>
          <p:cNvSpPr/>
          <p:nvPr/>
        </p:nvSpPr>
        <p:spPr>
          <a:xfrm>
            <a:off x="3751650" y="2111700"/>
            <a:ext cx="1640700" cy="6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Flying Handler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324" name="Google Shape;324;p52"/>
          <p:cNvSpPr/>
          <p:nvPr/>
        </p:nvSpPr>
        <p:spPr>
          <a:xfrm>
            <a:off x="6772550" y="2111700"/>
            <a:ext cx="1640700" cy="6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Swimming Handler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730775" y="2933350"/>
            <a:ext cx="1640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Controls</a:t>
            </a:r>
            <a:endParaRPr/>
          </a:p>
        </p:txBody>
      </p:sp>
      <p:sp>
        <p:nvSpPr>
          <p:cNvPr id="326" name="Google Shape;326;p52"/>
          <p:cNvSpPr txBox="1"/>
          <p:nvPr/>
        </p:nvSpPr>
        <p:spPr>
          <a:xfrm>
            <a:off x="3751663" y="2937150"/>
            <a:ext cx="16407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controls + invert up/down</a:t>
            </a:r>
            <a:endParaRPr/>
          </a:p>
        </p:txBody>
      </p:sp>
      <p:sp>
        <p:nvSpPr>
          <p:cNvPr id="327" name="Google Shape;327;p52"/>
          <p:cNvSpPr txBox="1"/>
          <p:nvPr/>
        </p:nvSpPr>
        <p:spPr>
          <a:xfrm>
            <a:off x="6772550" y="2933350"/>
            <a:ext cx="16407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Sluggish controls + move up/down under water</a:t>
            </a:r>
            <a:endParaRPr/>
          </a:p>
        </p:txBody>
      </p:sp>
      <p:sp>
        <p:nvSpPr>
          <p:cNvPr id="328" name="Google Shape;328;p52"/>
          <p:cNvSpPr txBox="1"/>
          <p:nvPr/>
        </p:nvSpPr>
        <p:spPr>
          <a:xfrm>
            <a:off x="226450" y="3584100"/>
            <a:ext cx="2649300" cy="324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IInputhandler currentHandler</a:t>
            </a:r>
            <a:endParaRPr/>
          </a:p>
        </p:txBody>
      </p:sp>
      <p:cxnSp>
        <p:nvCxnSpPr>
          <p:cNvPr id="329" name="Google Shape;329;p52"/>
          <p:cNvCxnSpPr>
            <a:stCxn id="328" idx="0"/>
            <a:endCxn id="325" idx="2"/>
          </p:cNvCxnSpPr>
          <p:nvPr/>
        </p:nvCxnSpPr>
        <p:spPr>
          <a:xfrm rot="10800000">
            <a:off x="1551100" y="327930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52"/>
          <p:cNvCxnSpPr>
            <a:stCxn id="322" idx="0"/>
            <a:endCxn id="321" idx="2"/>
          </p:cNvCxnSpPr>
          <p:nvPr/>
        </p:nvCxnSpPr>
        <p:spPr>
          <a:xfrm rot="-5400000">
            <a:off x="2689900" y="305700"/>
            <a:ext cx="667200" cy="2944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52"/>
          <p:cNvCxnSpPr>
            <a:stCxn id="323" idx="0"/>
            <a:endCxn id="321" idx="2"/>
          </p:cNvCxnSpPr>
          <p:nvPr/>
        </p:nvCxnSpPr>
        <p:spPr>
          <a:xfrm flipH="1" rot="5400000">
            <a:off x="4200300" y="1740000"/>
            <a:ext cx="667200" cy="762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52"/>
          <p:cNvCxnSpPr>
            <a:stCxn id="324" idx="0"/>
            <a:endCxn id="321" idx="2"/>
          </p:cNvCxnSpPr>
          <p:nvPr/>
        </p:nvCxnSpPr>
        <p:spPr>
          <a:xfrm flipH="1" rot="5400000">
            <a:off x="5710700" y="229500"/>
            <a:ext cx="667200" cy="30972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75" y="4161294"/>
            <a:ext cx="1234850" cy="906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52"/>
          <p:cNvCxnSpPr>
            <a:stCxn id="333" idx="0"/>
            <a:endCxn id="328" idx="2"/>
          </p:cNvCxnSpPr>
          <p:nvPr/>
        </p:nvCxnSpPr>
        <p:spPr>
          <a:xfrm rot="10800000">
            <a:off x="1551100" y="3908394"/>
            <a:ext cx="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Score Example</a:t>
            </a:r>
            <a:endParaRPr/>
          </a:p>
        </p:txBody>
      </p:sp>
      <p:sp>
        <p:nvSpPr>
          <p:cNvPr id="340" name="Google Shape;340;p53"/>
          <p:cNvSpPr txBox="1"/>
          <p:nvPr>
            <p:ph idx="2" type="body"/>
          </p:nvPr>
        </p:nvSpPr>
        <p:spPr>
          <a:xfrm>
            <a:off x="4712925" y="1825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IDEA: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int score = DoSomeCalculations()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#ifdef IOS_BUILD</a:t>
            </a:r>
            <a:br>
              <a:rPr b="1"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IOSService.PostScore(board, score);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#endif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#ifdef WINDOWS_BUILD</a:t>
            </a:r>
            <a:br>
              <a:rPr b="1"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InitializeSteamLibrary();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SteamService.PosrtScore(score);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#endif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platform dependent parts of the game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Example: posting high scores to a leaderboard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iOS, Android -- provided by the 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Windows -- requires 3rd party SDK such as Steam, Origin, Uplay, Etc.</a:t>
            </a:r>
            <a:endParaRPr/>
          </a:p>
        </p:txBody>
      </p:sp>
      <p:sp>
        <p:nvSpPr>
          <p:cNvPr id="342" name="Google Shape;342;p53"/>
          <p:cNvSpPr txBox="1"/>
          <p:nvPr/>
        </p:nvSpPr>
        <p:spPr>
          <a:xfrm>
            <a:off x="4435275" y="4388575"/>
            <a:ext cx="4555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This is </a:t>
            </a:r>
            <a:r>
              <a:rPr b="1" lang="en" sz="1800" u="sng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ugly</a:t>
            </a: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Game code should neither know nor care.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/>
        </p:nvSpPr>
        <p:spPr>
          <a:xfrm>
            <a:off x="5255625" y="1020450"/>
            <a:ext cx="3768300" cy="343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Score Example</a:t>
            </a:r>
            <a:endParaRPr/>
          </a:p>
        </p:txBody>
      </p:sp>
      <p:sp>
        <p:nvSpPr>
          <p:cNvPr id="349" name="Google Shape;349;p54"/>
          <p:cNvSpPr txBox="1"/>
          <p:nvPr/>
        </p:nvSpPr>
        <p:spPr>
          <a:xfrm>
            <a:off x="273475" y="1170775"/>
            <a:ext cx="4572000" cy="31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Pattern: “Bridge”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 the state pattern for actual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parent service </a:t>
            </a:r>
            <a:r>
              <a:rPr b="1" lang="en"/>
              <a:t>contains</a:t>
            </a:r>
            <a:r>
              <a:rPr lang="en"/>
              <a:t> and </a:t>
            </a:r>
            <a:r>
              <a:rPr b="1" lang="en"/>
              <a:t>hides</a:t>
            </a:r>
            <a:r>
              <a:rPr lang="en"/>
              <a:t> one of those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void PostHighScore(){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int score = DoSomeCalculations();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HighScoreManager.instance.PostScore(score);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54"/>
          <p:cNvSpPr/>
          <p:nvPr/>
        </p:nvSpPr>
        <p:spPr>
          <a:xfrm>
            <a:off x="4706900" y="1266200"/>
            <a:ext cx="1574025" cy="1934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HighScoreManager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351" name="Google Shape;351;p54"/>
          <p:cNvSpPr/>
          <p:nvPr/>
        </p:nvSpPr>
        <p:spPr>
          <a:xfrm>
            <a:off x="4706900" y="1459625"/>
            <a:ext cx="1574025" cy="193425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Void PostScore(int)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52" name="Google Shape;352;p54"/>
          <p:cNvSpPr/>
          <p:nvPr/>
        </p:nvSpPr>
        <p:spPr>
          <a:xfrm>
            <a:off x="4706900" y="1653050"/>
            <a:ext cx="1574025" cy="193425"/>
          </a:xfrm>
          <a:prstGeom prst="flowChartProcess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Private IHighScore impl;</a:t>
            </a:r>
            <a:endParaRPr sz="1000"/>
          </a:p>
        </p:txBody>
      </p:sp>
      <p:sp>
        <p:nvSpPr>
          <p:cNvPr id="353" name="Google Shape;353;p54"/>
          <p:cNvSpPr/>
          <p:nvPr/>
        </p:nvSpPr>
        <p:spPr>
          <a:xfrm>
            <a:off x="6615250" y="1651500"/>
            <a:ext cx="1368250" cy="1934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Interface IHighScore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354" name="Google Shape;354;p54"/>
          <p:cNvSpPr/>
          <p:nvPr/>
        </p:nvSpPr>
        <p:spPr>
          <a:xfrm>
            <a:off x="6615250" y="1844925"/>
            <a:ext cx="1368250" cy="193425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Void PostScore(int)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55" name="Google Shape;355;p54"/>
          <p:cNvSpPr/>
          <p:nvPr/>
        </p:nvSpPr>
        <p:spPr>
          <a:xfrm>
            <a:off x="5686275" y="3553875"/>
            <a:ext cx="1471150" cy="427875"/>
          </a:xfrm>
          <a:prstGeom prst="flowChartProcess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(initialize Steam SDK)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(call SDK)</a:t>
            </a:r>
            <a:endParaRPr sz="1000"/>
          </a:p>
        </p:txBody>
      </p:sp>
      <p:sp>
        <p:nvSpPr>
          <p:cNvPr id="356" name="Google Shape;356;p54"/>
          <p:cNvSpPr/>
          <p:nvPr/>
        </p:nvSpPr>
        <p:spPr>
          <a:xfrm>
            <a:off x="7402275" y="3671100"/>
            <a:ext cx="1471150" cy="193425"/>
          </a:xfrm>
          <a:prstGeom prst="flowChartProcess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(Call the iOS SDK)</a:t>
            </a:r>
            <a:endParaRPr sz="1000"/>
          </a:p>
        </p:txBody>
      </p:sp>
      <p:sp>
        <p:nvSpPr>
          <p:cNvPr id="357" name="Google Shape;357;p54"/>
          <p:cNvSpPr/>
          <p:nvPr/>
        </p:nvSpPr>
        <p:spPr>
          <a:xfrm>
            <a:off x="5737713" y="2858200"/>
            <a:ext cx="1368250" cy="1934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</a:rPr>
              <a:t>SteamHighScoreImpl</a:t>
            </a:r>
            <a:endParaRPr sz="900">
              <a:solidFill>
                <a:srgbClr val="D9D9D9"/>
              </a:solidFill>
            </a:endParaRPr>
          </a:p>
        </p:txBody>
      </p:sp>
      <p:sp>
        <p:nvSpPr>
          <p:cNvPr id="358" name="Google Shape;358;p54"/>
          <p:cNvSpPr/>
          <p:nvPr/>
        </p:nvSpPr>
        <p:spPr>
          <a:xfrm>
            <a:off x="5737713" y="3051625"/>
            <a:ext cx="1368250" cy="193425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Void PostScore(int)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359" name="Google Shape;359;p54"/>
          <p:cNvSpPr/>
          <p:nvPr/>
        </p:nvSpPr>
        <p:spPr>
          <a:xfrm>
            <a:off x="7453713" y="2858200"/>
            <a:ext cx="1368250" cy="1934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iOSHighScoreImpl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360" name="Google Shape;360;p54"/>
          <p:cNvSpPr/>
          <p:nvPr/>
        </p:nvSpPr>
        <p:spPr>
          <a:xfrm>
            <a:off x="7453713" y="3051625"/>
            <a:ext cx="1368250" cy="193425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Void PostScore(int)</a:t>
            </a:r>
            <a:endParaRPr sz="1000">
              <a:solidFill>
                <a:srgbClr val="434343"/>
              </a:solidFill>
            </a:endParaRPr>
          </a:p>
        </p:txBody>
      </p:sp>
      <p:cxnSp>
        <p:nvCxnSpPr>
          <p:cNvPr id="361" name="Google Shape;361;p54"/>
          <p:cNvCxnSpPr>
            <a:endCxn id="351" idx="1"/>
          </p:cNvCxnSpPr>
          <p:nvPr/>
        </p:nvCxnSpPr>
        <p:spPr>
          <a:xfrm>
            <a:off x="4019900" y="1546438"/>
            <a:ext cx="687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54"/>
          <p:cNvCxnSpPr>
            <a:stCxn id="352" idx="3"/>
            <a:endCxn id="353" idx="1"/>
          </p:cNvCxnSpPr>
          <p:nvPr/>
        </p:nvCxnSpPr>
        <p:spPr>
          <a:xfrm flipH="1" rot="10800000">
            <a:off x="6280925" y="1748263"/>
            <a:ext cx="334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54"/>
          <p:cNvCxnSpPr>
            <a:stCxn id="358" idx="2"/>
            <a:endCxn id="355" idx="0"/>
          </p:cNvCxnSpPr>
          <p:nvPr/>
        </p:nvCxnSpPr>
        <p:spPr>
          <a:xfrm>
            <a:off x="6421838" y="3245050"/>
            <a:ext cx="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>
            <a:stCxn id="360" idx="2"/>
            <a:endCxn id="356" idx="0"/>
          </p:cNvCxnSpPr>
          <p:nvPr/>
        </p:nvCxnSpPr>
        <p:spPr>
          <a:xfrm>
            <a:off x="8137838" y="3245050"/>
            <a:ext cx="0" cy="4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7" idx="0"/>
            <a:endCxn id="354" idx="2"/>
          </p:cNvCxnSpPr>
          <p:nvPr/>
        </p:nvCxnSpPr>
        <p:spPr>
          <a:xfrm rot="-5400000">
            <a:off x="6450638" y="2009500"/>
            <a:ext cx="819900" cy="877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>
            <a:stCxn id="359" idx="0"/>
            <a:endCxn id="354" idx="2"/>
          </p:cNvCxnSpPr>
          <p:nvPr/>
        </p:nvCxnSpPr>
        <p:spPr>
          <a:xfrm flipH="1" rot="5400000">
            <a:off x="7308638" y="2029000"/>
            <a:ext cx="819900" cy="838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Interfaces… interfaces everywhere</a:t>
            </a:r>
            <a:endParaRPr sz="2700"/>
          </a:p>
        </p:txBody>
      </p:sp>
      <p:sp>
        <p:nvSpPr>
          <p:cNvPr id="372" name="Google Shape;372;p55"/>
          <p:cNvSpPr txBox="1"/>
          <p:nvPr>
            <p:ph idx="4294967295" type="body"/>
          </p:nvPr>
        </p:nvSpPr>
        <p:spPr>
          <a:xfrm>
            <a:off x="0" y="703850"/>
            <a:ext cx="91440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each switch we get a virtual method in an interface. </a:t>
            </a:r>
            <a:endParaRPr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9889"/>
            <a:ext cx="9144001" cy="194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type="title"/>
          </p:nvPr>
        </p:nvSpPr>
        <p:spPr>
          <a:xfrm>
            <a:off x="0" y="0"/>
            <a:ext cx="2833800" cy="15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Classes for each state</a:t>
            </a:r>
            <a:endParaRPr sz="3000"/>
          </a:p>
        </p:txBody>
      </p:sp>
      <p:sp>
        <p:nvSpPr>
          <p:cNvPr id="379" name="Google Shape;379;p56"/>
          <p:cNvSpPr txBox="1"/>
          <p:nvPr>
            <p:ph idx="1" type="body"/>
          </p:nvPr>
        </p:nvSpPr>
        <p:spPr>
          <a:xfrm>
            <a:off x="0" y="1819875"/>
            <a:ext cx="3291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state we define a class that implements the interface.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methods of each class define the behaviour when in that state.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 each </a:t>
            </a:r>
            <a:r>
              <a:rPr b="1" lang="en"/>
              <a:t>case</a:t>
            </a:r>
            <a:r>
              <a:rPr lang="en"/>
              <a:t> from the </a:t>
            </a:r>
            <a:r>
              <a:rPr b="1" lang="en"/>
              <a:t>switch s</a:t>
            </a:r>
            <a:r>
              <a:rPr b="1" lang="en"/>
              <a:t>tatement</a:t>
            </a:r>
            <a:r>
              <a:rPr b="1" lang="en"/>
              <a:t> </a:t>
            </a:r>
            <a:r>
              <a:rPr lang="en"/>
              <a:t>we saw before</a:t>
            </a:r>
            <a:r>
              <a:rPr lang="en"/>
              <a:t> and move them to their state's class.</a:t>
            </a:r>
            <a:endParaRPr/>
          </a:p>
        </p:txBody>
      </p:sp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275" y="0"/>
            <a:ext cx="5852824" cy="47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 Example: Logging</a:t>
            </a:r>
            <a:endParaRPr/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133400" y="1919075"/>
            <a:ext cx="893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game might need multiple implementations and need to switch between them to: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 hardware		(e.g. read from a controller vs keyboard and mouse)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 the platform	(e.g. different filesystem APIs (iOS vs Android)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performance	(e.g. replace 3D audio with 2D)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aid in debugging 		(e.g. show all errors in debug mode, log to a file in release)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500"/>
              <a:t>Game logic should not know about any of this!</a:t>
            </a:r>
            <a:endParaRPr b="1" sz="2500"/>
          </a:p>
        </p:txBody>
      </p:sp>
      <p:pic>
        <p:nvPicPr>
          <p:cNvPr descr="Image result for pc master race" id="144" name="Google Shape;144;p30"/>
          <p:cNvPicPr preferRelativeResize="0"/>
          <p:nvPr/>
        </p:nvPicPr>
        <p:blipFill rotWithShape="1">
          <a:blip r:embed="rId3">
            <a:alphaModFix/>
          </a:blip>
          <a:srcRect b="14971" l="31976" r="17840" t="7092"/>
          <a:stretch/>
        </p:blipFill>
        <p:spPr>
          <a:xfrm>
            <a:off x="7053100" y="344650"/>
            <a:ext cx="1433975" cy="12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Pointing fingers</a:t>
            </a:r>
            <a:endParaRPr/>
          </a:p>
        </p:txBody>
      </p:sp>
      <p:sp>
        <p:nvSpPr>
          <p:cNvPr id="386" name="Google Shape;386;p5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class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Heroine{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public: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virtual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0099AA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handleInput(Input input)  {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state_-&gt;handleInput(*</a:t>
            </a: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input);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virtual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0099AA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update() {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state_-&gt;update(*</a:t>
            </a: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000">
                <a:solidFill>
                  <a:srgbClr val="999999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// Other methods...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private: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HeroineState* state_;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};</a:t>
            </a:r>
            <a:endParaRPr sz="1000">
              <a:solidFill>
                <a:srgbClr val="444444"/>
              </a:solidFill>
              <a:highlight>
                <a:srgbClr val="F8FBF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7"/>
          <p:cNvSpPr txBox="1"/>
          <p:nvPr>
            <p:ph idx="2" type="body"/>
          </p:nvPr>
        </p:nvSpPr>
        <p:spPr>
          <a:xfrm>
            <a:off x="5134325" y="1687600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Now the Heroine has a pointer to her current state.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To 'change state' we assign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state_</a:t>
            </a:r>
            <a:r>
              <a:rPr lang="en" sz="1800"/>
              <a:t> to point to a different </a:t>
            </a:r>
            <a:r>
              <a:rPr lang="en" sz="1550">
                <a:solidFill>
                  <a:schemeClr val="dk2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HeroineState</a:t>
            </a:r>
            <a:r>
              <a:rPr lang="en" sz="1550">
                <a:solidFill>
                  <a:srgbClr val="526D7A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</a:rPr>
              <a:t>object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8" name="Google Shape;3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225" y="1605575"/>
            <a:ext cx="5172549" cy="34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states</a:t>
            </a:r>
            <a:endParaRPr/>
          </a:p>
        </p:txBody>
      </p:sp>
      <p:sp>
        <p:nvSpPr>
          <p:cNvPr id="394" name="Google Shape;394;p58"/>
          <p:cNvSpPr txBox="1"/>
          <p:nvPr>
            <p:ph idx="1" type="body"/>
          </p:nvPr>
        </p:nvSpPr>
        <p:spPr>
          <a:xfrm>
            <a:off x="0" y="1748800"/>
            <a:ext cx="3806100" cy="26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Since most of these don't have any internal variables we can use the same ones over and over.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This requires a bit of extra work…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I will leave that up to you to read about </a:t>
            </a:r>
            <a:br>
              <a:rPr lang="en" sz="1700"/>
            </a:br>
            <a:r>
              <a:rPr lang="en"/>
              <a:t>BOOO!!!!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95" name="Google Shape;395;p5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marR="10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class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HeroineState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public: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static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StandingState standing;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static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DuckingState ducking;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static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JumpingState jumping;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000">
                <a:solidFill>
                  <a:srgbClr val="1481B8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static</a:t>
            </a: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DivingState diving;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000">
                <a:solidFill>
                  <a:srgbClr val="999999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// Other code...</a:t>
            </a:r>
            <a:b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000">
                <a:solidFill>
                  <a:srgbClr val="444444"/>
                </a:solidFill>
                <a:highlight>
                  <a:srgbClr val="F8FB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};</a:t>
            </a:r>
            <a:endParaRPr sz="1000">
              <a:solidFill>
                <a:srgbClr val="444444"/>
              </a:solidFill>
              <a:highlight>
                <a:srgbClr val="F8FBF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200" y="1142375"/>
            <a:ext cx="5337800" cy="33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>
            <p:ph type="title"/>
          </p:nvPr>
        </p:nvSpPr>
        <p:spPr>
          <a:xfrm>
            <a:off x="1268800" y="1629150"/>
            <a:ext cx="66066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Question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we add in more behaviours?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similar states</a:t>
            </a:r>
            <a:endParaRPr/>
          </a:p>
        </p:txBody>
      </p:sp>
      <p:sp>
        <p:nvSpPr>
          <p:cNvPr id="407" name="Google Shape;407;p6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Standing, walking, running, sliding, or ducking.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can jump in all of them.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all of them we are on the ground.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 we have a parent state: onGroundState.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c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lass DuckingState : Public OnGroundState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8" name="Google Shape;408;p60"/>
          <p:cNvSpPr txBox="1"/>
          <p:nvPr>
            <p:ph idx="2" type="body"/>
          </p:nvPr>
        </p:nvSpPr>
        <p:spPr>
          <a:xfrm>
            <a:off x="4977900" y="1687625"/>
            <a:ext cx="416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Hierarchical State Machines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Essentially define a 'super state'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OnGroundState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substates inherit from onGroundState.</a:t>
            </a:r>
            <a:br>
              <a:rPr lang="en"/>
            </a:br>
            <a:r>
              <a:rPr lang="en"/>
              <a:t>If the child state can't handle the input, roll it up to the parent.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OnGroundState::handleInput(heronie, input)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incomplete solution</a:t>
            </a:r>
            <a:endParaRPr/>
          </a:p>
        </p:txBody>
      </p:sp>
      <p:sp>
        <p:nvSpPr>
          <p:cNvPr id="414" name="Google Shape;414;p61"/>
          <p:cNvSpPr txBox="1"/>
          <p:nvPr>
            <p:ph idx="1" type="body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we want to add in a weapon?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could define more </a:t>
            </a:r>
            <a:r>
              <a:rPr lang="en"/>
              <a:t>hierarchies</a:t>
            </a:r>
            <a:r>
              <a:rPr lang="en"/>
              <a:t>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issue is FSMs have no idea of history. So if we go from standing, to shooting, to standing, the FSM has no idea how to handle that.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Stacks all the way down</a:t>
            </a:r>
            <a:endParaRPr/>
          </a:p>
        </p:txBody>
      </p:sp>
      <p:sp>
        <p:nvSpPr>
          <p:cNvPr id="420" name="Google Shape;420;p6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Pushdown Automata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Essentially each state gets pushed onto a stack.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current state is on top. Pop it, and we have a new state.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works well for the shooting state.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Stand</a:t>
            </a:r>
            <a:r>
              <a:rPr lang="en"/>
              <a:t> -&gt; Shoot -&gt; Stand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Stacks all the way down</a:t>
            </a:r>
            <a:endParaRPr/>
          </a:p>
        </p:txBody>
      </p:sp>
      <p:sp>
        <p:nvSpPr>
          <p:cNvPr id="426" name="Google Shape;426;p6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Pushdown Automata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Essentially each state gets pushed onto a stack.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current state is on the top. Pop it, and we have a new state.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works well for the shooting state.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D9D9D9"/>
                </a:solidFill>
              </a:rPr>
              <a:t>Stand</a:t>
            </a:r>
            <a:r>
              <a:rPr lang="en">
                <a:solidFill>
                  <a:srgbClr val="D9D9D9"/>
                </a:solidFill>
              </a:rPr>
              <a:t> -&gt; </a:t>
            </a:r>
            <a:r>
              <a:rPr b="1" lang="en"/>
              <a:t>Shoot</a:t>
            </a:r>
            <a:r>
              <a:rPr lang="en"/>
              <a:t> -&gt; Stand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Stacks all the way down</a:t>
            </a:r>
            <a:endParaRPr/>
          </a:p>
        </p:txBody>
      </p:sp>
      <p:sp>
        <p:nvSpPr>
          <p:cNvPr id="432" name="Google Shape;432;p6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Pushdown Automata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Essentially each state gets pushed onto a stack.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current state is on the top. Pop it, and we have a new state.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works well for the shooting state.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D9D9D9"/>
                </a:solidFill>
              </a:rPr>
              <a:t>Stand</a:t>
            </a:r>
            <a:r>
              <a:rPr lang="en">
                <a:solidFill>
                  <a:srgbClr val="D9D9D9"/>
                </a:solidFill>
              </a:rPr>
              <a:t> -&gt; </a:t>
            </a:r>
            <a:r>
              <a:rPr b="1" lang="en">
                <a:solidFill>
                  <a:srgbClr val="D9D9D9"/>
                </a:solidFill>
              </a:rPr>
              <a:t>Shoot</a:t>
            </a:r>
            <a:r>
              <a:rPr lang="en">
                <a:solidFill>
                  <a:srgbClr val="D9D9D9"/>
                </a:solidFill>
              </a:rPr>
              <a:t> -&gt;</a:t>
            </a:r>
            <a:r>
              <a:rPr lang="en"/>
              <a:t> </a:t>
            </a:r>
            <a:r>
              <a:rPr b="1" lang="en"/>
              <a:t>Stand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460950" y="1007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FSMs in use</a:t>
            </a:r>
            <a:endParaRPr/>
          </a:p>
        </p:txBody>
      </p:sp>
      <p:sp>
        <p:nvSpPr>
          <p:cNvPr id="438" name="Google Shape;438;p6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63" y="868475"/>
            <a:ext cx="7713911" cy="413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Study</a:t>
            </a:r>
            <a:endParaRPr/>
          </a:p>
        </p:txBody>
      </p:sp>
      <p:sp>
        <p:nvSpPr>
          <p:cNvPr id="445" name="Google Shape;445;p6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Bridge Pattern - Hides different behavioral States inside 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Goal Oriented Action Planning</a:t>
            </a:r>
            <a:r>
              <a:rPr lang="en"/>
              <a:t> I highly suggest downloading either the paper, or the slides (preferably both) and reading them…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Behaviour Trees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460950" y="211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</a:t>
            </a:r>
            <a:endParaRPr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43300" y="1739075"/>
            <a:ext cx="40929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Example 1: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Switch behaviours at runtime based on game or player preference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/>
              <a:t>Example</a:t>
            </a:r>
            <a:r>
              <a:rPr lang="en" sz="1700"/>
              <a:t>: Error logging or switching input mappings (don’t tell Bethesda*)</a:t>
            </a:r>
            <a:endParaRPr sz="1700"/>
          </a:p>
        </p:txBody>
      </p:sp>
      <p:sp>
        <p:nvSpPr>
          <p:cNvPr id="151" name="Google Shape;151;p31"/>
          <p:cNvSpPr txBox="1"/>
          <p:nvPr>
            <p:ph idx="2" type="body"/>
          </p:nvPr>
        </p:nvSpPr>
        <p:spPr>
          <a:xfrm>
            <a:off x="4683150" y="173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Example 2: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Quarantine platform-specific details without affecting the rest of the code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/>
              <a:t>Example</a:t>
            </a:r>
            <a:r>
              <a:rPr lang="en" sz="1700"/>
              <a:t>: High-score table</a:t>
            </a:r>
            <a:endParaRPr sz="1700"/>
          </a:p>
        </p:txBody>
      </p:sp>
      <p:sp>
        <p:nvSpPr>
          <p:cNvPr id="152" name="Google Shape;152;p31"/>
          <p:cNvSpPr txBox="1"/>
          <p:nvPr/>
        </p:nvSpPr>
        <p:spPr>
          <a:xfrm>
            <a:off x="471900" y="4629275"/>
            <a:ext cx="8191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 sz="900"/>
              <a:t> I installed Fallout 4 3 times because I thought it was broken when it didn’t read from the keyboard… turns out the keyboard is ignored if there is a controller present… mostly.</a:t>
            </a: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05: Modularity Summary</a:t>
            </a:r>
            <a:endParaRPr/>
          </a:p>
        </p:txBody>
      </p:sp>
      <p:sp>
        <p:nvSpPr>
          <p:cNvPr id="451" name="Google Shape;451;p6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Pattern - Encapsulate different variants into classes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code doesn’t have to know which platform it’s running on,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if/else or #ifdefs!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67"/>
          <p:cNvPicPr preferRelativeResize="0"/>
          <p:nvPr/>
        </p:nvPicPr>
        <p:blipFill rotWithShape="1">
          <a:blip r:embed="rId3">
            <a:alphaModFix/>
          </a:blip>
          <a:srcRect b="29976" l="0" r="54339" t="0"/>
          <a:stretch/>
        </p:blipFill>
        <p:spPr>
          <a:xfrm>
            <a:off x="7229700" y="675475"/>
            <a:ext cx="1914199" cy="16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7"/>
          <p:cNvSpPr txBox="1"/>
          <p:nvPr/>
        </p:nvSpPr>
        <p:spPr>
          <a:xfrm>
            <a:off x="7229800" y="2326700"/>
            <a:ext cx="19143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Donald Knuth approves</a:t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Review</a:t>
            </a:r>
            <a:endParaRPr/>
          </a:p>
        </p:txBody>
      </p:sp>
      <p:sp>
        <p:nvSpPr>
          <p:cNvPr id="459" name="Google Shape;459;p68"/>
          <p:cNvSpPr txBox="1"/>
          <p:nvPr>
            <p:ph idx="1" type="body"/>
          </p:nvPr>
        </p:nvSpPr>
        <p:spPr>
          <a:xfrm>
            <a:off x="471900" y="1766675"/>
            <a:ext cx="8222100" cy="29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				</a:t>
            </a:r>
            <a:r>
              <a:rPr i="1" lang="en"/>
              <a:t>game state stacks, model-view-controller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Layout		</a:t>
            </a:r>
            <a:r>
              <a:rPr i="1" lang="en"/>
              <a:t>shared read-only config data, externalized saved data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	</a:t>
            </a:r>
            <a:r>
              <a:rPr i="1" lang="en"/>
              <a:t>event callbacks, global event bus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Behaviour		</a:t>
            </a:r>
            <a:r>
              <a:rPr i="1" lang="en"/>
              <a:t>command queues, strategy objects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Modularity		</a:t>
            </a:r>
            <a:r>
              <a:rPr i="1" lang="en"/>
              <a:t>state pattern, hiding implementation details</a:t>
            </a:r>
            <a:br>
              <a:rPr i="1" lang="en"/>
            </a:b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– Decouple dependencies between game systems</a:t>
            </a:r>
            <a:br>
              <a:rPr i="1" lang="en">
                <a:latin typeface="Arial"/>
                <a:ea typeface="Arial"/>
                <a:cs typeface="Arial"/>
                <a:sym typeface="Arial"/>
              </a:rPr>
            </a:br>
            <a:r>
              <a:rPr i="1" lang="en">
                <a:latin typeface="Arial"/>
                <a:ea typeface="Arial"/>
                <a:cs typeface="Arial"/>
                <a:sym typeface="Arial"/>
              </a:rPr>
              <a:t>– Make it easier to mix and match behaviour</a:t>
            </a:r>
            <a:br>
              <a:rPr i="1" lang="en">
                <a:latin typeface="Arial"/>
                <a:ea typeface="Arial"/>
                <a:cs typeface="Arial"/>
                <a:sym typeface="Arial"/>
              </a:rPr>
            </a:br>
            <a:r>
              <a:rPr i="1" lang="en">
                <a:latin typeface="Arial"/>
                <a:ea typeface="Arial"/>
                <a:cs typeface="Arial"/>
                <a:sym typeface="Arial"/>
              </a:rPr>
              <a:t>– Speed up development and iteration</a:t>
            </a:r>
            <a:endParaRPr i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Service Example</a:t>
            </a:r>
            <a:endParaRPr/>
          </a:p>
        </p:txBody>
      </p:sp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16775" y="1919075"/>
            <a:ext cx="4555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want alerts during development if something doesn’t look right: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var enemies = LoadDefinitions(“enemy”);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if (enemies.count == 0) {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UIManager.ShowError("Enemies failed to Load!!!");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" name="Google Shape;159;p32"/>
          <p:cNvSpPr txBox="1"/>
          <p:nvPr>
            <p:ph idx="2" type="body"/>
          </p:nvPr>
        </p:nvSpPr>
        <p:spPr>
          <a:xfrm>
            <a:off x="4514475" y="1678375"/>
            <a:ext cx="4555200" cy="2710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But when doing a demo, this would look bad!</a:t>
            </a:r>
            <a:br>
              <a:rPr lang="en" sz="1500"/>
            </a:br>
            <a:r>
              <a:rPr lang="en" sz="1500"/>
              <a:t>Instead, errors quietly go to a log file: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var enemies = LoadDefinitions(“enemy”);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if (enemies.count == 0) {</a:t>
            </a:r>
            <a:br>
              <a:rPr lang="en" sz="13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   #</a:t>
            </a: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if unreal_editor</a:t>
            </a:r>
            <a:br>
              <a:rPr lang="en" sz="13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   UIManager.ShowError(“Failed to Load!!!");</a:t>
            </a:r>
            <a:br>
              <a:rPr lang="en" sz="13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    #else</a:t>
            </a:r>
            <a:br>
              <a:rPr b="1" lang="en" sz="13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   TextLogger.LogError(“Failed to Load!”);</a:t>
            </a:r>
            <a:br>
              <a:rPr lang="en" sz="13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0" name="Google Shape;160;p32"/>
          <p:cNvSpPr txBox="1"/>
          <p:nvPr/>
        </p:nvSpPr>
        <p:spPr>
          <a:xfrm>
            <a:off x="4435275" y="4388575"/>
            <a:ext cx="4555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This is </a:t>
            </a:r>
            <a:r>
              <a:rPr b="1" lang="en" sz="1800" u="sng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ugly</a:t>
            </a: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Game code should neither know nor care.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/>
          <p:nvPr/>
        </p:nvSpPr>
        <p:spPr>
          <a:xfrm>
            <a:off x="153100" y="3067950"/>
            <a:ext cx="19791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3"/>
          <p:cNvSpPr/>
          <p:nvPr/>
        </p:nvSpPr>
        <p:spPr>
          <a:xfrm>
            <a:off x="2276188" y="3071925"/>
            <a:ext cx="19791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3"/>
          <p:cNvSpPr/>
          <p:nvPr/>
        </p:nvSpPr>
        <p:spPr>
          <a:xfrm>
            <a:off x="641650" y="1871525"/>
            <a:ext cx="3057300" cy="82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logging service: Development</a:t>
            </a:r>
            <a:endParaRPr/>
          </a:p>
        </p:txBody>
      </p:sp>
      <p:sp>
        <p:nvSpPr>
          <p:cNvPr id="169" name="Google Shape;169;p33"/>
          <p:cNvSpPr txBox="1"/>
          <p:nvPr>
            <p:ph idx="2" type="body"/>
          </p:nvPr>
        </p:nvSpPr>
        <p:spPr>
          <a:xfrm>
            <a:off x="4796325" y="1727175"/>
            <a:ext cx="4347600" cy="31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At initialization: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Logger.instance = new ErrorDialogLogger(“c:\log.txt”);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In game code: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var enemies = LoadDefinitions(“enemy”);</a:t>
            </a:r>
            <a:br>
              <a:rPr lang="en" sz="1500"/>
            </a:br>
            <a:r>
              <a:rPr lang="en" sz="1500"/>
              <a:t>if (enemies.count == 0) {</a:t>
            </a:r>
            <a:br>
              <a:rPr lang="en" sz="1500"/>
            </a:br>
            <a:r>
              <a:rPr lang="en" sz="1500"/>
              <a:t>    </a:t>
            </a:r>
            <a:r>
              <a:rPr b="1" lang="en" sz="1500"/>
              <a:t>Logger.instance.LogError(“Failed to load!”);</a:t>
            </a:r>
            <a:br>
              <a:rPr b="1" lang="en" sz="1500"/>
            </a:br>
            <a:r>
              <a:rPr lang="en" sz="1500"/>
              <a:t>}</a:t>
            </a:r>
            <a:endParaRPr sz="1500"/>
          </a:p>
        </p:txBody>
      </p:sp>
      <p:graphicFrame>
        <p:nvGraphicFramePr>
          <p:cNvPr id="170" name="Google Shape;170;p33"/>
          <p:cNvGraphicFramePr/>
          <p:nvPr/>
        </p:nvGraphicFramePr>
        <p:xfrm>
          <a:off x="643325" y="187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{7755C237-6B27-49C6-8C4B-567898AA531E}</a:tableStyleId>
              </a:tblPr>
              <a:tblGrid>
                <a:gridCol w="3057200"/>
              </a:tblGrid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Abstract class Logger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91425" marL="91425">
                    <a:solidFill>
                      <a:srgbClr val="B6D7A8"/>
                    </a:solidFill>
                  </a:tcPr>
                </a:tc>
              </a:tr>
              <a:tr h="2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Static ILogger instance;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91425" marL="91425">
                    <a:solidFill>
                      <a:srgbClr val="EFEFEF"/>
                    </a:solidFill>
                  </a:tcPr>
                </a:tc>
              </a:tr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Abstract void LogError(string)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1" name="Google Shape;171;p33"/>
          <p:cNvGraphicFramePr/>
          <p:nvPr/>
        </p:nvGraphicFramePr>
        <p:xfrm>
          <a:off x="152400" y="30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{7755C237-6B27-49C6-8C4B-567898AA531E}</a:tableStyleId>
              </a:tblPr>
              <a:tblGrid>
                <a:gridCol w="1979175"/>
              </a:tblGrid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TextFileLogger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</a:tr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LogError(string)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" name="Google Shape;172;p33"/>
          <p:cNvGraphicFramePr/>
          <p:nvPr/>
        </p:nvGraphicFramePr>
        <p:xfrm>
          <a:off x="2276150" y="30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{7755C237-6B27-49C6-8C4B-567898AA531E}</a:tableStyleId>
              </a:tblPr>
              <a:tblGrid>
                <a:gridCol w="1979175"/>
              </a:tblGrid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ErrorDialogLogger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</a:tr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LogError(string)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73" name="Google Shape;173;p33"/>
          <p:cNvCxnSpPr>
            <a:stCxn id="165" idx="0"/>
            <a:endCxn id="167" idx="2"/>
          </p:cNvCxnSpPr>
          <p:nvPr/>
        </p:nvCxnSpPr>
        <p:spPr>
          <a:xfrm rot="-5400000">
            <a:off x="1469800" y="2367300"/>
            <a:ext cx="373500" cy="1027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33"/>
          <p:cNvCxnSpPr>
            <a:stCxn id="166" idx="0"/>
            <a:endCxn id="167" idx="2"/>
          </p:cNvCxnSpPr>
          <p:nvPr/>
        </p:nvCxnSpPr>
        <p:spPr>
          <a:xfrm flipH="1" rot="5400000">
            <a:off x="2529388" y="2335575"/>
            <a:ext cx="377400" cy="10953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5" name="Google Shape;175;p33"/>
          <p:cNvSpPr txBox="1"/>
          <p:nvPr/>
        </p:nvSpPr>
        <p:spPr>
          <a:xfrm>
            <a:off x="152425" y="3988025"/>
            <a:ext cx="1979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to text file</a:t>
            </a: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2276175" y="3988025"/>
            <a:ext cx="1979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a popup</a:t>
            </a:r>
            <a:endParaRPr/>
          </a:p>
        </p:txBody>
      </p:sp>
      <p:cxnSp>
        <p:nvCxnSpPr>
          <p:cNvPr id="177" name="Google Shape;177;p33"/>
          <p:cNvCxnSpPr>
            <a:stCxn id="165" idx="2"/>
            <a:endCxn id="175" idx="0"/>
          </p:cNvCxnSpPr>
          <p:nvPr/>
        </p:nvCxnSpPr>
        <p:spPr>
          <a:xfrm flipH="1">
            <a:off x="1142050" y="3612750"/>
            <a:ext cx="6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33"/>
          <p:cNvCxnSpPr>
            <a:stCxn id="166" idx="2"/>
            <a:endCxn id="176" idx="0"/>
          </p:cNvCxnSpPr>
          <p:nvPr/>
        </p:nvCxnSpPr>
        <p:spPr>
          <a:xfrm>
            <a:off x="3265738" y="3616725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/>
          <p:nvPr/>
        </p:nvSpPr>
        <p:spPr>
          <a:xfrm>
            <a:off x="153100" y="3067950"/>
            <a:ext cx="19791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2276188" y="3071925"/>
            <a:ext cx="19791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/>
          <p:nvPr/>
        </p:nvSpPr>
        <p:spPr>
          <a:xfrm>
            <a:off x="641650" y="1871525"/>
            <a:ext cx="3057300" cy="82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logging service: Demo</a:t>
            </a:r>
            <a:endParaRPr/>
          </a:p>
        </p:txBody>
      </p:sp>
      <p:sp>
        <p:nvSpPr>
          <p:cNvPr id="187" name="Google Shape;187;p34"/>
          <p:cNvSpPr txBox="1"/>
          <p:nvPr>
            <p:ph idx="2" type="body"/>
          </p:nvPr>
        </p:nvSpPr>
        <p:spPr>
          <a:xfrm>
            <a:off x="4268400" y="1945775"/>
            <a:ext cx="487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initialization: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Logger.instance = new TextFileLogger(“c:\log.txt”);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game code: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var enemies = LoadDefinitions(“enemy”);</a:t>
            </a:r>
            <a:br>
              <a:rPr lang="en"/>
            </a:br>
            <a:r>
              <a:rPr lang="en"/>
              <a:t>if (enemies.count == 0) {</a:t>
            </a:r>
            <a:br>
              <a:rPr lang="en"/>
            </a:br>
            <a:r>
              <a:rPr lang="en"/>
              <a:t>    </a:t>
            </a:r>
            <a:r>
              <a:rPr b="1" lang="en"/>
              <a:t>Logger.instance.LogError(“Failed to load!”);</a:t>
            </a:r>
            <a:br>
              <a:rPr b="1" lang="en"/>
            </a:br>
            <a:r>
              <a:rPr lang="en"/>
              <a:t>}</a:t>
            </a:r>
            <a:endParaRPr/>
          </a:p>
        </p:txBody>
      </p:sp>
      <p:graphicFrame>
        <p:nvGraphicFramePr>
          <p:cNvPr id="188" name="Google Shape;188;p34"/>
          <p:cNvGraphicFramePr/>
          <p:nvPr/>
        </p:nvGraphicFramePr>
        <p:xfrm>
          <a:off x="643325" y="187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{7755C237-6B27-49C6-8C4B-567898AA531E}</a:tableStyleId>
              </a:tblPr>
              <a:tblGrid>
                <a:gridCol w="3057200"/>
              </a:tblGrid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Abstract class Logger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91425" marL="91425">
                    <a:solidFill>
                      <a:srgbClr val="B6D7A8"/>
                    </a:solidFill>
                  </a:tcPr>
                </a:tc>
              </a:tr>
              <a:tr h="2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Static ILogger instance;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91425" marL="91425">
                    <a:solidFill>
                      <a:srgbClr val="EFEFEF"/>
                    </a:solidFill>
                  </a:tcPr>
                </a:tc>
              </a:tr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Abstract void LogError(string)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9" name="Google Shape;189;p34"/>
          <p:cNvGraphicFramePr/>
          <p:nvPr/>
        </p:nvGraphicFramePr>
        <p:xfrm>
          <a:off x="152400" y="30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{7755C237-6B27-49C6-8C4B-567898AA531E}</a:tableStyleId>
              </a:tblPr>
              <a:tblGrid>
                <a:gridCol w="1979175"/>
              </a:tblGrid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TextFileLogger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</a:tr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LogError(string)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" name="Google Shape;190;p34"/>
          <p:cNvGraphicFramePr/>
          <p:nvPr/>
        </p:nvGraphicFramePr>
        <p:xfrm>
          <a:off x="2276150" y="30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{7755C237-6B27-49C6-8C4B-567898AA531E}</a:tableStyleId>
              </a:tblPr>
              <a:tblGrid>
                <a:gridCol w="1979175"/>
              </a:tblGrid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ErrorDialogLogger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</a:tr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LogError(string)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91" name="Google Shape;191;p34"/>
          <p:cNvCxnSpPr>
            <a:stCxn id="183" idx="0"/>
            <a:endCxn id="185" idx="2"/>
          </p:cNvCxnSpPr>
          <p:nvPr/>
        </p:nvCxnSpPr>
        <p:spPr>
          <a:xfrm rot="-5400000">
            <a:off x="1469800" y="2367300"/>
            <a:ext cx="373500" cy="1027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4"/>
          <p:cNvCxnSpPr>
            <a:stCxn id="184" idx="0"/>
            <a:endCxn id="185" idx="2"/>
          </p:cNvCxnSpPr>
          <p:nvPr/>
        </p:nvCxnSpPr>
        <p:spPr>
          <a:xfrm flipH="1" rot="5400000">
            <a:off x="2529388" y="2335575"/>
            <a:ext cx="377400" cy="10953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3" name="Google Shape;193;p34"/>
          <p:cNvSpPr txBox="1"/>
          <p:nvPr/>
        </p:nvSpPr>
        <p:spPr>
          <a:xfrm>
            <a:off x="152425" y="3988025"/>
            <a:ext cx="1979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to text file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2276175" y="3988025"/>
            <a:ext cx="1979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a popup</a:t>
            </a:r>
            <a:endParaRPr/>
          </a:p>
        </p:txBody>
      </p:sp>
      <p:cxnSp>
        <p:nvCxnSpPr>
          <p:cNvPr id="195" name="Google Shape;195;p34"/>
          <p:cNvCxnSpPr>
            <a:stCxn id="183" idx="2"/>
            <a:endCxn id="193" idx="0"/>
          </p:cNvCxnSpPr>
          <p:nvPr/>
        </p:nvCxnSpPr>
        <p:spPr>
          <a:xfrm flipH="1">
            <a:off x="1142050" y="3612750"/>
            <a:ext cx="6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34"/>
          <p:cNvCxnSpPr>
            <a:stCxn id="184" idx="2"/>
            <a:endCxn id="194" idx="0"/>
          </p:cNvCxnSpPr>
          <p:nvPr/>
        </p:nvCxnSpPr>
        <p:spPr>
          <a:xfrm>
            <a:off x="3265738" y="3616725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471900" y="1986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logging service: In practice</a:t>
            </a:r>
            <a:endParaRPr/>
          </a:p>
        </p:txBody>
      </p:sp>
      <p:sp>
        <p:nvSpPr>
          <p:cNvPr id="202" name="Google Shape;202;p35"/>
          <p:cNvSpPr txBox="1"/>
          <p:nvPr>
            <p:ph idx="2" type="body"/>
          </p:nvPr>
        </p:nvSpPr>
        <p:spPr>
          <a:xfrm>
            <a:off x="419100" y="1733125"/>
            <a:ext cx="8327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At initialization: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If (Debug.isDebugBuild){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	Logger.instance = new ErrorDialogLogger(logFile);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} else {</a:t>
            </a:r>
            <a:b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Logger.instance = new TextFileLogger(logFile);</a:t>
            </a:r>
            <a:br>
              <a:rPr lang="en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var enemies = LoadDefinitions(“enemy”);</a:t>
            </a:r>
            <a:br>
              <a:rPr lang="en" sz="1600"/>
            </a:br>
            <a:r>
              <a:rPr lang="en" sz="1600"/>
              <a:t>if (enemies.count == 0) {</a:t>
            </a:r>
            <a:br>
              <a:rPr lang="en" sz="1600"/>
            </a:br>
            <a:r>
              <a:rPr lang="en" sz="1600"/>
              <a:t>    </a:t>
            </a:r>
            <a:r>
              <a:rPr b="1" lang="en" sz="1600"/>
              <a:t>Logger.instance.LogError(“Failed to load!”);</a:t>
            </a:r>
            <a:br>
              <a:rPr b="1" lang="en" sz="1600"/>
            </a:br>
            <a:r>
              <a:rPr lang="en" sz="1600"/>
              <a:t>}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0" y="0"/>
            <a:ext cx="3999900" cy="16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on the theme 01</a:t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0" y="19189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How do we initialize this service?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Option 01: Singleton - initialize itself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convenient (“pay for what you use”)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if we want to switch implementations?</a:t>
            </a:r>
            <a:endParaRPr/>
          </a:p>
        </p:txBody>
      </p:sp>
      <p:sp>
        <p:nvSpPr>
          <p:cNvPr id="209" name="Google Shape;209;p36"/>
          <p:cNvSpPr txBox="1"/>
          <p:nvPr>
            <p:ph idx="2" type="body"/>
          </p:nvPr>
        </p:nvSpPr>
        <p:spPr>
          <a:xfrm>
            <a:off x="3729050" y="58675"/>
            <a:ext cx="5414700" cy="4570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abstract public class Logger {</a:t>
            </a:r>
            <a:b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private static Logger _instance;</a:t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public static Logger getInstance () {</a:t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b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if (_instance == null) {</a:t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  _instance = newTextFileLog("c:\log.txt");</a:t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    return _instance;</a:t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u="sng">
                <a:solidFill>
                  <a:srgbClr val="00FF00"/>
                </a:solidFill>
              </a:rPr>
              <a:t>Game Code:</a:t>
            </a:r>
            <a:endParaRPr u="sng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Logger.getInstance().LogError(“blah!”);</a:t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